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userDrawn="1">
          <p15:clr>
            <a:srgbClr val="A4A3A4"/>
          </p15:clr>
        </p15:guide>
        <p15:guide id="2" pos="95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728"/>
    <a:srgbClr val="88C0E9"/>
    <a:srgbClr val="6F1323"/>
    <a:srgbClr val="E961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0AC02E-F1FF-AB43-B610-E47C1593A9FD}" v="11" dt="2023-04-18T09:45:05.0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3899" autoAdjust="0"/>
  </p:normalViewPr>
  <p:slideViewPr>
    <p:cSldViewPr>
      <p:cViewPr>
        <p:scale>
          <a:sx n="19" d="100"/>
          <a:sy n="19" d="100"/>
        </p:scale>
        <p:origin x="1416" y="8"/>
      </p:cViewPr>
      <p:guideLst>
        <p:guide orient="horz" pos="13481"/>
        <p:guide pos="9536"/>
      </p:guideLst>
    </p:cSldViewPr>
  </p:slideViewPr>
  <p:notesTextViewPr>
    <p:cViewPr>
      <p:scale>
        <a:sx n="1" d="1"/>
        <a:sy n="1" d="1"/>
      </p:scale>
      <p:origin x="0" y="0"/>
    </p:cViewPr>
  </p:notesTextViewPr>
  <p:gridSpacing cx="287999" cy="287999"/>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9DD9C94-A2D3-4AD7-9DEF-D8D2A69658E5}"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482980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9DD9C94-A2D3-4AD7-9DEF-D8D2A69658E5}"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408848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9DD9C94-A2D3-4AD7-9DEF-D8D2A69658E5}"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94841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9DD9C94-A2D3-4AD7-9DEF-D8D2A69658E5}"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405906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9DD9C94-A2D3-4AD7-9DEF-D8D2A69658E5}" type="datetimeFigureOut">
              <a:rPr lang="en-US" smtClean="0"/>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37245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9DD9C94-A2D3-4AD7-9DEF-D8D2A69658E5}"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1317924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it-IT"/>
              <a:t>Fare clic per modificare gli stili del testo dello schema</a:t>
            </a:r>
          </a:p>
        </p:txBody>
      </p:sp>
      <p:sp>
        <p:nvSpPr>
          <p:cNvPr id="4" name="Content Placeholder 3"/>
          <p:cNvSpPr>
            <a:spLocks noGrp="1"/>
          </p:cNvSpPr>
          <p:nvPr>
            <p:ph sz="half" idx="2"/>
          </p:nvPr>
        </p:nvSpPr>
        <p:spPr>
          <a:xfrm>
            <a:off x="2085368" y="15635264"/>
            <a:ext cx="12807832" cy="2299711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it-IT"/>
              <a:t>Fare clic per modificare gli stili del testo dello schema</a:t>
            </a:r>
          </a:p>
        </p:txBody>
      </p:sp>
      <p:sp>
        <p:nvSpPr>
          <p:cNvPr id="6" name="Content Placeholder 5"/>
          <p:cNvSpPr>
            <a:spLocks noGrp="1"/>
          </p:cNvSpPr>
          <p:nvPr>
            <p:ph sz="quarter" idx="4"/>
          </p:nvPr>
        </p:nvSpPr>
        <p:spPr>
          <a:xfrm>
            <a:off x="15326828" y="15635264"/>
            <a:ext cx="12870909" cy="2299711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9DD9C94-A2D3-4AD7-9DEF-D8D2A69658E5}" type="datetimeFigureOut">
              <a:rPr lang="en-US" smtClean="0"/>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83145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9DD9C94-A2D3-4AD7-9DEF-D8D2A69658E5}" type="datetimeFigureOut">
              <a:rPr lang="en-US" smtClean="0"/>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2761309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D9C94-A2D3-4AD7-9DEF-D8D2A69658E5}" type="datetimeFigureOut">
              <a:rPr lang="en-US" smtClean="0"/>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1647339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it-IT"/>
              <a:t>Fare clic per modificare lo stile del titolo dello schema</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9DD9C94-A2D3-4AD7-9DEF-D8D2A69658E5}"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309206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it-IT"/>
              <a:t>Fare clic sull'icona per inserire un'immagine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9DD9C94-A2D3-4AD7-9DEF-D8D2A69658E5}" type="datetimeFigureOut">
              <a:rPr lang="en-US" smtClean="0"/>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16CEDA-3C35-4F8E-811B-09C1C1D17E1C}" type="slidenum">
              <a:rPr lang="en-US" smtClean="0"/>
              <a:t>‹N›</a:t>
            </a:fld>
            <a:endParaRPr lang="en-US"/>
          </a:p>
        </p:txBody>
      </p:sp>
    </p:spTree>
    <p:extLst>
      <p:ext uri="{BB962C8B-B14F-4D97-AF65-F5344CB8AC3E}">
        <p14:creationId xmlns:p14="http://schemas.microsoft.com/office/powerpoint/2010/main" val="1739344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59DD9C94-A2D3-4AD7-9DEF-D8D2A69658E5}" type="datetimeFigureOut">
              <a:rPr lang="en-US" smtClean="0"/>
              <a:t>5/17/2024</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C116CEDA-3C35-4F8E-811B-09C1C1D17E1C}" type="slidenum">
              <a:rPr lang="en-US" smtClean="0"/>
              <a:t>‹N›</a:t>
            </a:fld>
            <a:endParaRPr lang="en-US"/>
          </a:p>
        </p:txBody>
      </p:sp>
    </p:spTree>
    <p:extLst>
      <p:ext uri="{BB962C8B-B14F-4D97-AF65-F5344CB8AC3E}">
        <p14:creationId xmlns:p14="http://schemas.microsoft.com/office/powerpoint/2010/main" val="42148059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ttangolo 12">
            <a:extLst>
              <a:ext uri="{FF2B5EF4-FFF2-40B4-BE49-F238E27FC236}">
                <a16:creationId xmlns:a16="http://schemas.microsoft.com/office/drawing/2014/main" id="{778CEEC2-09B2-4F48-B68C-B8B433D76A77}"/>
              </a:ext>
            </a:extLst>
          </p:cNvPr>
          <p:cNvSpPr/>
          <p:nvPr/>
        </p:nvSpPr>
        <p:spPr>
          <a:xfrm>
            <a:off x="605541" y="4453878"/>
            <a:ext cx="9342042" cy="1045703"/>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Call</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4" name="Rettangolo 13">
            <a:extLst>
              <a:ext uri="{FF2B5EF4-FFF2-40B4-BE49-F238E27FC236}">
                <a16:creationId xmlns:a16="http://schemas.microsoft.com/office/drawing/2014/main" id="{85A6D40C-9101-4E8C-8E83-13435FA7F124}"/>
              </a:ext>
            </a:extLst>
          </p:cNvPr>
          <p:cNvSpPr/>
          <p:nvPr/>
        </p:nvSpPr>
        <p:spPr>
          <a:xfrm>
            <a:off x="605541" y="5499581"/>
            <a:ext cx="9342042" cy="62280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The International Computer Vision Summer School is especially aimed to provide a stimulating space for young researchers and Ph.D. Students. They will have the possibility to present the results of their research on the topic of the school, and to interact with their scientific peers, in a friendly and constructive environment.</a:t>
            </a:r>
          </a:p>
        </p:txBody>
      </p:sp>
      <p:sp>
        <p:nvSpPr>
          <p:cNvPr id="15" name="Rettangolo 14">
            <a:extLst>
              <a:ext uri="{FF2B5EF4-FFF2-40B4-BE49-F238E27FC236}">
                <a16:creationId xmlns:a16="http://schemas.microsoft.com/office/drawing/2014/main" id="{3CEEC8F1-8840-4C6D-8340-675E26A5C346}"/>
              </a:ext>
            </a:extLst>
          </p:cNvPr>
          <p:cNvSpPr/>
          <p:nvPr/>
        </p:nvSpPr>
        <p:spPr>
          <a:xfrm>
            <a:off x="10280503" y="4461576"/>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Best Presentation </a:t>
            </a:r>
            <a:r>
              <a:rPr lang="it-IT" sz="5767" b="1" dirty="0" err="1">
                <a:solidFill>
                  <a:schemeClr val="tx1"/>
                </a:solidFill>
                <a:latin typeface="Arial" panose="020B0604020202020204" pitchFamily="34" charset="0"/>
                <a:ea typeface="Verdana" panose="020B0604030504040204" pitchFamily="34" charset="0"/>
                <a:cs typeface="Arial" panose="020B0604020202020204" pitchFamily="34" charset="0"/>
              </a:rPr>
              <a:t>Prize</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6" name="Rettangolo 15">
            <a:extLst>
              <a:ext uri="{FF2B5EF4-FFF2-40B4-BE49-F238E27FC236}">
                <a16:creationId xmlns:a16="http://schemas.microsoft.com/office/drawing/2014/main" id="{7D3E89C6-45EB-4BA8-AFB1-EBD9CADD1E72}"/>
              </a:ext>
            </a:extLst>
          </p:cNvPr>
          <p:cNvSpPr/>
          <p:nvPr/>
        </p:nvSpPr>
        <p:spPr>
          <a:xfrm>
            <a:off x="10280503" y="5499581"/>
            <a:ext cx="9342042" cy="6228029"/>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A subset from the submitted posters will be selected by the school committee for short oral presentation. One best presentation prize covering the student registration fee will be given to the best presentation selected by the school committee. Notification for oral presentation will be given on the same day of the presentation.</a:t>
            </a:r>
          </a:p>
        </p:txBody>
      </p:sp>
      <p:sp>
        <p:nvSpPr>
          <p:cNvPr id="17" name="Rettangolo 16">
            <a:extLst>
              <a:ext uri="{FF2B5EF4-FFF2-40B4-BE49-F238E27FC236}">
                <a16:creationId xmlns:a16="http://schemas.microsoft.com/office/drawing/2014/main" id="{5A06FA53-57D6-4F5C-BF1C-B62B05E31A06}"/>
              </a:ext>
            </a:extLst>
          </p:cNvPr>
          <p:cNvSpPr/>
          <p:nvPr/>
        </p:nvSpPr>
        <p:spPr>
          <a:xfrm>
            <a:off x="19968547" y="4461576"/>
            <a:ext cx="9701126"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err="1">
                <a:solidFill>
                  <a:schemeClr val="tx1"/>
                </a:solidFill>
                <a:latin typeface="Arial" panose="020B0604020202020204" pitchFamily="34" charset="0"/>
                <a:ea typeface="Verdana" panose="020B0604030504040204" pitchFamily="34" charset="0"/>
                <a:cs typeface="Arial" panose="020B0604020202020204" pitchFamily="34" charset="0"/>
              </a:rPr>
              <a:t>Scholarship</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18" name="Rettangolo 17">
            <a:extLst>
              <a:ext uri="{FF2B5EF4-FFF2-40B4-BE49-F238E27FC236}">
                <a16:creationId xmlns:a16="http://schemas.microsoft.com/office/drawing/2014/main" id="{266F449B-21A9-478B-93A0-B4BDC5249156}"/>
              </a:ext>
            </a:extLst>
          </p:cNvPr>
          <p:cNvSpPr/>
          <p:nvPr/>
        </p:nvSpPr>
        <p:spPr>
          <a:xfrm>
            <a:off x="19968547" y="5499580"/>
            <a:ext cx="9701126" cy="6228028"/>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A scholarship to cover the student registration fee will be awarded to the best PhD student attending the school. The decision will be made by the School Committee at the time of the School, taking into account candidates’ CVs, poster and oral presentation. All PhD students attending the school will be considered for the ICVSS grant.</a:t>
            </a:r>
          </a:p>
        </p:txBody>
      </p:sp>
      <p:sp>
        <p:nvSpPr>
          <p:cNvPr id="19" name="Rettangolo 18">
            <a:extLst>
              <a:ext uri="{FF2B5EF4-FFF2-40B4-BE49-F238E27FC236}">
                <a16:creationId xmlns:a16="http://schemas.microsoft.com/office/drawing/2014/main" id="{08E00C36-6745-43BC-8D25-D57C01308777}"/>
              </a:ext>
            </a:extLst>
          </p:cNvPr>
          <p:cNvSpPr/>
          <p:nvPr/>
        </p:nvSpPr>
        <p:spPr>
          <a:xfrm>
            <a:off x="618624" y="12073610"/>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Abstract</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0" name="Rettangolo 19">
            <a:extLst>
              <a:ext uri="{FF2B5EF4-FFF2-40B4-BE49-F238E27FC236}">
                <a16:creationId xmlns:a16="http://schemas.microsoft.com/office/drawing/2014/main" id="{F33625DA-6F9A-48A4-9054-C455526B3AAB}"/>
              </a:ext>
            </a:extLst>
          </p:cNvPr>
          <p:cNvSpPr/>
          <p:nvPr/>
        </p:nvSpPr>
        <p:spPr>
          <a:xfrm>
            <a:off x="618624" y="13111617"/>
            <a:ext cx="9342042" cy="380601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Each poster should contain an abstract of max 500 characters. The abstract on the poster should exactly match the text that is submitted electronically [2].</a:t>
            </a:r>
          </a:p>
        </p:txBody>
      </p:sp>
      <p:sp>
        <p:nvSpPr>
          <p:cNvPr id="21" name="Rettangolo 20">
            <a:extLst>
              <a:ext uri="{FF2B5EF4-FFF2-40B4-BE49-F238E27FC236}">
                <a16:creationId xmlns:a16="http://schemas.microsoft.com/office/drawing/2014/main" id="{E2A54ABF-31B4-4531-9606-85887A1EE017}"/>
              </a:ext>
            </a:extLst>
          </p:cNvPr>
          <p:cNvSpPr/>
          <p:nvPr/>
        </p:nvSpPr>
        <p:spPr>
          <a:xfrm>
            <a:off x="618624" y="17263633"/>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Title</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2" name="Rettangolo 21">
            <a:extLst>
              <a:ext uri="{FF2B5EF4-FFF2-40B4-BE49-F238E27FC236}">
                <a16:creationId xmlns:a16="http://schemas.microsoft.com/office/drawing/2014/main" id="{C95BA41A-269F-4A5F-931E-56AF9F4CEB4F}"/>
              </a:ext>
            </a:extLst>
          </p:cNvPr>
          <p:cNvSpPr/>
          <p:nvPr/>
        </p:nvSpPr>
        <p:spPr>
          <a:xfrm>
            <a:off x="618624" y="18301637"/>
            <a:ext cx="9342042" cy="311401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The paper title should be in ALL CAPITALS. The title must be representable in the Unicode character set.</a:t>
            </a:r>
          </a:p>
        </p:txBody>
      </p:sp>
      <p:sp>
        <p:nvSpPr>
          <p:cNvPr id="23" name="Rettangolo 22">
            <a:extLst>
              <a:ext uri="{FF2B5EF4-FFF2-40B4-BE49-F238E27FC236}">
                <a16:creationId xmlns:a16="http://schemas.microsoft.com/office/drawing/2014/main" id="{E5186E16-353E-4C8A-9085-F4A4941BCF50}"/>
              </a:ext>
            </a:extLst>
          </p:cNvPr>
          <p:cNvSpPr/>
          <p:nvPr/>
        </p:nvSpPr>
        <p:spPr>
          <a:xfrm>
            <a:off x="618624" y="21787373"/>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Author</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4" name="Rettangolo 23">
            <a:extLst>
              <a:ext uri="{FF2B5EF4-FFF2-40B4-BE49-F238E27FC236}">
                <a16:creationId xmlns:a16="http://schemas.microsoft.com/office/drawing/2014/main" id="{39A8F0B5-61CC-48C9-94D6-41C9510E4D78}"/>
              </a:ext>
            </a:extLst>
          </p:cNvPr>
          <p:cNvSpPr/>
          <p:nvPr/>
        </p:nvSpPr>
        <p:spPr>
          <a:xfrm>
            <a:off x="618624" y="22825377"/>
            <a:ext cx="9342042" cy="491197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The authors' names must meet the following format: "Surname1 N1., Surname2 N2., Surname3 N3., ..." etc. The order of the authors on the poster should exactly match in number and order the authors typed into the online submission form.</a:t>
            </a:r>
          </a:p>
        </p:txBody>
      </p:sp>
      <p:sp>
        <p:nvSpPr>
          <p:cNvPr id="25" name="Rettangolo 24">
            <a:extLst>
              <a:ext uri="{FF2B5EF4-FFF2-40B4-BE49-F238E27FC236}">
                <a16:creationId xmlns:a16="http://schemas.microsoft.com/office/drawing/2014/main" id="{5C1440AF-D8C1-4489-9CC6-AB422407E717}"/>
              </a:ext>
            </a:extLst>
          </p:cNvPr>
          <p:cNvSpPr/>
          <p:nvPr/>
        </p:nvSpPr>
        <p:spPr>
          <a:xfrm>
            <a:off x="618624" y="28075864"/>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err="1">
                <a:solidFill>
                  <a:schemeClr val="tx1"/>
                </a:solidFill>
                <a:latin typeface="Arial" panose="020B0604020202020204" pitchFamily="34" charset="0"/>
                <a:ea typeface="Verdana" panose="020B0604030504040204" pitchFamily="34" charset="0"/>
                <a:cs typeface="Arial" panose="020B0604020202020204" pitchFamily="34" charset="0"/>
              </a:rPr>
              <a:t>Headerboxes</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6" name="Rettangolo 25">
            <a:extLst>
              <a:ext uri="{FF2B5EF4-FFF2-40B4-BE49-F238E27FC236}">
                <a16:creationId xmlns:a16="http://schemas.microsoft.com/office/drawing/2014/main" id="{5AE3A2E5-5B88-4F63-83DF-530BF57B2D01}"/>
              </a:ext>
            </a:extLst>
          </p:cNvPr>
          <p:cNvSpPr/>
          <p:nvPr/>
        </p:nvSpPr>
        <p:spPr>
          <a:xfrm>
            <a:off x="618624" y="29113869"/>
            <a:ext cx="9342042" cy="254389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A </a:t>
            </a:r>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paper</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 </a:t>
            </a:r>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is</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 made of </a:t>
            </a:r>
            <a:r>
              <a:rPr lang="it-IT" sz="4205" i="1" dirty="0" err="1">
                <a:solidFill>
                  <a:schemeClr val="tx1"/>
                </a:solidFill>
                <a:latin typeface="Arial" panose="020B0604020202020204" pitchFamily="34" charset="0"/>
                <a:ea typeface="Verdana" panose="020B0604030504040204" pitchFamily="34" charset="0"/>
                <a:cs typeface="Arial" panose="020B0604020202020204" pitchFamily="34" charset="0"/>
              </a:rPr>
              <a:t>headerboxes</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 in </a:t>
            </a:r>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columns</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a:t>
            </a:r>
            <a:endParaRPr lang="en-US" sz="4205"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7" name="Rettangolo 26">
            <a:extLst>
              <a:ext uri="{FF2B5EF4-FFF2-40B4-BE49-F238E27FC236}">
                <a16:creationId xmlns:a16="http://schemas.microsoft.com/office/drawing/2014/main" id="{80680014-B0F5-4E8F-BF62-7FD6B16B1E3B}"/>
              </a:ext>
            </a:extLst>
          </p:cNvPr>
          <p:cNvSpPr/>
          <p:nvPr/>
        </p:nvSpPr>
        <p:spPr>
          <a:xfrm>
            <a:off x="618623" y="32028788"/>
            <a:ext cx="9342042"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err="1">
                <a:solidFill>
                  <a:schemeClr val="tx1"/>
                </a:solidFill>
                <a:latin typeface="Arial" panose="020B0604020202020204" pitchFamily="34" charset="0"/>
                <a:ea typeface="Verdana" panose="020B0604030504040204" pitchFamily="34" charset="0"/>
                <a:cs typeface="Arial" panose="020B0604020202020204" pitchFamily="34" charset="0"/>
              </a:rPr>
              <a:t>References</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FEA90D4B-B917-4C0A-AF61-E5519F0820CC}"/>
              </a:ext>
            </a:extLst>
          </p:cNvPr>
          <p:cNvSpPr/>
          <p:nvPr/>
        </p:nvSpPr>
        <p:spPr>
          <a:xfrm>
            <a:off x="618623" y="33066793"/>
            <a:ext cx="9342042" cy="920341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[1] N1., Surname1, N2., Surname2,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Paper’s</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Title, in </a:t>
            </a:r>
            <a:r>
              <a:rPr lang="it-IT" sz="4085" i="1" dirty="0">
                <a:solidFill>
                  <a:schemeClr val="tx1"/>
                </a:solidFill>
                <a:latin typeface="Arial" panose="020B0604020202020204" pitchFamily="34" charset="0"/>
                <a:ea typeface="Verdana" panose="020B0604030504040204" pitchFamily="34" charset="0"/>
                <a:cs typeface="Arial" panose="020B0604020202020204" pitchFamily="34" charset="0"/>
              </a:rPr>
              <a:t>Conference/Journal</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Year</a:t>
            </a:r>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[2] N1., Surname1, N2., Surname2,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Paper’s</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Title, in </a:t>
            </a:r>
            <a:r>
              <a:rPr lang="it-IT" sz="4085" i="1" dirty="0">
                <a:solidFill>
                  <a:schemeClr val="tx1"/>
                </a:solidFill>
                <a:latin typeface="Arial" panose="020B0604020202020204" pitchFamily="34" charset="0"/>
                <a:ea typeface="Verdana" panose="020B0604030504040204" pitchFamily="34" charset="0"/>
                <a:cs typeface="Arial" panose="020B0604020202020204" pitchFamily="34" charset="0"/>
              </a:rPr>
              <a:t>Conference/Journal</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Year</a:t>
            </a:r>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[3] N1., Surname1, N2., Surname2,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Paper’s</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Title, in </a:t>
            </a:r>
            <a:r>
              <a:rPr lang="it-IT" sz="4085" i="1" dirty="0">
                <a:solidFill>
                  <a:schemeClr val="tx1"/>
                </a:solidFill>
                <a:latin typeface="Arial" panose="020B0604020202020204" pitchFamily="34" charset="0"/>
                <a:ea typeface="Verdana" panose="020B0604030504040204" pitchFamily="34" charset="0"/>
                <a:cs typeface="Arial" panose="020B0604020202020204" pitchFamily="34" charset="0"/>
              </a:rPr>
              <a:t>Conference/Journal</a:t>
            </a:r>
            <a: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t>, </a:t>
            </a:r>
            <a:r>
              <a:rPr lang="it-IT" sz="4085" dirty="0" err="1">
                <a:solidFill>
                  <a:schemeClr val="tx1"/>
                </a:solidFill>
                <a:latin typeface="Arial" panose="020B0604020202020204" pitchFamily="34" charset="0"/>
                <a:ea typeface="Verdana" panose="020B0604030504040204" pitchFamily="34" charset="0"/>
                <a:cs typeface="Arial" panose="020B0604020202020204" pitchFamily="34" charset="0"/>
              </a:rPr>
              <a:t>Year</a:t>
            </a:r>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br>
              <a:rPr lang="it-IT" sz="4085" dirty="0">
                <a:solidFill>
                  <a:schemeClr val="tx1"/>
                </a:solidFill>
                <a:latin typeface="Arial" panose="020B0604020202020204" pitchFamily="34" charset="0"/>
                <a:ea typeface="Verdana" panose="020B0604030504040204" pitchFamily="34" charset="0"/>
                <a:cs typeface="Arial" panose="020B0604020202020204" pitchFamily="34" charset="0"/>
              </a:rPr>
            </a:br>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08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en-US" sz="4085"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31" name="Rettangolo 30">
            <a:extLst>
              <a:ext uri="{FF2B5EF4-FFF2-40B4-BE49-F238E27FC236}">
                <a16:creationId xmlns:a16="http://schemas.microsoft.com/office/drawing/2014/main" id="{FE6C4EFB-0949-474C-974C-F16C0C8D2297}"/>
              </a:ext>
            </a:extLst>
          </p:cNvPr>
          <p:cNvSpPr/>
          <p:nvPr/>
        </p:nvSpPr>
        <p:spPr>
          <a:xfrm>
            <a:off x="10303675" y="35255716"/>
            <a:ext cx="19365997"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err="1">
                <a:solidFill>
                  <a:schemeClr val="tx1"/>
                </a:solidFill>
                <a:latin typeface="Arial" panose="020B0604020202020204" pitchFamily="34" charset="0"/>
                <a:ea typeface="Verdana" panose="020B0604030504040204" pitchFamily="34" charset="0"/>
                <a:cs typeface="Arial" panose="020B0604020202020204" pitchFamily="34" charset="0"/>
              </a:rPr>
              <a:t>Acknowledgement</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32" name="Rettangolo 31">
            <a:extLst>
              <a:ext uri="{FF2B5EF4-FFF2-40B4-BE49-F238E27FC236}">
                <a16:creationId xmlns:a16="http://schemas.microsoft.com/office/drawing/2014/main" id="{8E447ECD-1A04-49AF-AC82-B533F3EC1D1D}"/>
              </a:ext>
            </a:extLst>
          </p:cNvPr>
          <p:cNvSpPr/>
          <p:nvPr/>
        </p:nvSpPr>
        <p:spPr>
          <a:xfrm>
            <a:off x="10303675" y="36293720"/>
            <a:ext cx="19365997" cy="597648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Any</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 </a:t>
            </a:r>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Acknowledgements</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 go </a:t>
            </a:r>
            <a:r>
              <a:rPr lang="it-IT" sz="4205" dirty="0" err="1">
                <a:solidFill>
                  <a:schemeClr val="tx1"/>
                </a:solidFill>
                <a:latin typeface="Arial" panose="020B0604020202020204" pitchFamily="34" charset="0"/>
                <a:ea typeface="Verdana" panose="020B0604030504040204" pitchFamily="34" charset="0"/>
                <a:cs typeface="Arial" panose="020B0604020202020204" pitchFamily="34" charset="0"/>
              </a:rPr>
              <a:t>here</a:t>
            </a:r>
            <a:r>
              <a:rPr lang="it-IT" sz="4205" dirty="0">
                <a:solidFill>
                  <a:schemeClr val="tx1"/>
                </a:solidFill>
                <a:latin typeface="Arial" panose="020B0604020202020204" pitchFamily="34" charset="0"/>
                <a:ea typeface="Verdana" panose="020B0604030504040204" pitchFamily="34" charset="0"/>
                <a:cs typeface="Arial" panose="020B0604020202020204" pitchFamily="34" charset="0"/>
              </a:rPr>
              <a:t>.</a:t>
            </a:r>
            <a:endParaRPr lang="en-US" sz="4205"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33" name="Rettangolo 32">
            <a:extLst>
              <a:ext uri="{FF2B5EF4-FFF2-40B4-BE49-F238E27FC236}">
                <a16:creationId xmlns:a16="http://schemas.microsoft.com/office/drawing/2014/main" id="{C2A1A4D3-90B0-497B-BA7F-4A3F1A7D68AC}"/>
              </a:ext>
            </a:extLst>
          </p:cNvPr>
          <p:cNvSpPr/>
          <p:nvPr/>
        </p:nvSpPr>
        <p:spPr>
          <a:xfrm>
            <a:off x="10303677" y="12073610"/>
            <a:ext cx="19365996" cy="1038005"/>
          </a:xfrm>
          <a:prstGeom prst="rect">
            <a:avLst/>
          </a:prstGeom>
          <a:solidFill>
            <a:srgbClr val="F1E728"/>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5767" b="1" dirty="0">
                <a:solidFill>
                  <a:schemeClr val="tx1"/>
                </a:solidFill>
                <a:latin typeface="Arial" panose="020B0604020202020204" pitchFamily="34" charset="0"/>
                <a:ea typeface="Verdana" panose="020B0604030504040204" pitchFamily="34" charset="0"/>
                <a:cs typeface="Arial" panose="020B0604020202020204" pitchFamily="34" charset="0"/>
              </a:rPr>
              <a:t>Poster</a:t>
            </a:r>
            <a:endParaRPr lang="en-US" sz="5767" b="1" dirty="0">
              <a:solidFill>
                <a:schemeClr val="tx1"/>
              </a:solidFill>
              <a:latin typeface="Arial" panose="020B0604020202020204" pitchFamily="34" charset="0"/>
              <a:ea typeface="Verdana" panose="020B0604030504040204" pitchFamily="34" charset="0"/>
              <a:cs typeface="Arial" panose="020B0604020202020204" pitchFamily="34" charset="0"/>
            </a:endParaRPr>
          </a:p>
        </p:txBody>
      </p:sp>
      <p:sp>
        <p:nvSpPr>
          <p:cNvPr id="34" name="Rettangolo 33">
            <a:extLst>
              <a:ext uri="{FF2B5EF4-FFF2-40B4-BE49-F238E27FC236}">
                <a16:creationId xmlns:a16="http://schemas.microsoft.com/office/drawing/2014/main" id="{2911AFD7-F12C-4B83-8E73-BD8CBC80AE1D}"/>
              </a:ext>
            </a:extLst>
          </p:cNvPr>
          <p:cNvSpPr/>
          <p:nvPr/>
        </p:nvSpPr>
        <p:spPr>
          <a:xfrm>
            <a:off x="10303677" y="13111614"/>
            <a:ext cx="19365997" cy="21798100"/>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The poster should be written in English and should be sent in a printable pdf format. Posters should be in A0 format (81,1 cm x 118,9 cm) as shown below:</a:t>
            </a: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it-IT" sz="4205" dirty="0">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r>
              <a:rPr lang="en-US" sz="4205" dirty="0">
                <a:solidFill>
                  <a:schemeClr val="tx1"/>
                </a:solidFill>
                <a:latin typeface="Arial" panose="020B0604020202020204" pitchFamily="34" charset="0"/>
                <a:ea typeface="Verdana" panose="020B0604030504040204" pitchFamily="34" charset="0"/>
                <a:cs typeface="Arial" panose="020B0604020202020204" pitchFamily="34" charset="0"/>
              </a:rPr>
              <a:t>You need to print and bring with you the poster to the school. Pins will be provided at the conference to mount your poster to the board. Submissions not satisfying the guidelines will be rejected.</a:t>
            </a:r>
          </a:p>
        </p:txBody>
      </p:sp>
      <p:grpSp>
        <p:nvGrpSpPr>
          <p:cNvPr id="35" name="Gruppo 34">
            <a:extLst>
              <a:ext uri="{FF2B5EF4-FFF2-40B4-BE49-F238E27FC236}">
                <a16:creationId xmlns:a16="http://schemas.microsoft.com/office/drawing/2014/main" id="{CC3CAB6F-9083-4075-8CF3-0BC15DADB968}"/>
              </a:ext>
            </a:extLst>
          </p:cNvPr>
          <p:cNvGrpSpPr/>
          <p:nvPr/>
        </p:nvGrpSpPr>
        <p:grpSpPr>
          <a:xfrm>
            <a:off x="12552687" y="15206577"/>
            <a:ext cx="16719913" cy="16451184"/>
            <a:chOff x="10583995" y="12298249"/>
            <a:chExt cx="13917041" cy="13693361"/>
          </a:xfrm>
        </p:grpSpPr>
        <p:sp>
          <p:nvSpPr>
            <p:cNvPr id="36" name="Rettangolo 35">
              <a:extLst>
                <a:ext uri="{FF2B5EF4-FFF2-40B4-BE49-F238E27FC236}">
                  <a16:creationId xmlns:a16="http://schemas.microsoft.com/office/drawing/2014/main" id="{01724B64-7D65-430E-8266-4C0EDB00FF2F}"/>
                </a:ext>
              </a:extLst>
            </p:cNvPr>
            <p:cNvSpPr/>
            <p:nvPr/>
          </p:nvSpPr>
          <p:spPr>
            <a:xfrm>
              <a:off x="10583995" y="14189506"/>
              <a:ext cx="8927968" cy="11802103"/>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744" dirty="0">
                <a:latin typeface="Arial" panose="020B0604020202020204" pitchFamily="34" charset="0"/>
                <a:ea typeface="Verdana" panose="020B0604030504040204" pitchFamily="34" charset="0"/>
                <a:cs typeface="Arial" panose="020B0604020202020204" pitchFamily="34" charset="0"/>
              </a:endParaRPr>
            </a:p>
          </p:txBody>
        </p:sp>
        <p:cxnSp>
          <p:nvCxnSpPr>
            <p:cNvPr id="37" name="Connettore 2 36">
              <a:extLst>
                <a:ext uri="{FF2B5EF4-FFF2-40B4-BE49-F238E27FC236}">
                  <a16:creationId xmlns:a16="http://schemas.microsoft.com/office/drawing/2014/main" id="{40B48785-AF7A-4ADC-AFAE-5816979F9A40}"/>
                </a:ext>
              </a:extLst>
            </p:cNvPr>
            <p:cNvCxnSpPr/>
            <p:nvPr/>
          </p:nvCxnSpPr>
          <p:spPr>
            <a:xfrm>
              <a:off x="10583995" y="13607653"/>
              <a:ext cx="9215968" cy="0"/>
            </a:xfrm>
            <a:prstGeom prst="straightConnector1">
              <a:avLst/>
            </a:prstGeom>
            <a:ln w="7620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38" name="Connettore 2 37">
              <a:extLst>
                <a:ext uri="{FF2B5EF4-FFF2-40B4-BE49-F238E27FC236}">
                  <a16:creationId xmlns:a16="http://schemas.microsoft.com/office/drawing/2014/main" id="{807C1560-B8F7-48EC-928B-DD0121F825D1}"/>
                </a:ext>
              </a:extLst>
            </p:cNvPr>
            <p:cNvCxnSpPr>
              <a:cxnSpLocks/>
            </p:cNvCxnSpPr>
            <p:nvPr/>
          </p:nvCxnSpPr>
          <p:spPr>
            <a:xfrm>
              <a:off x="20375960" y="14189506"/>
              <a:ext cx="0" cy="11802104"/>
            </a:xfrm>
            <a:prstGeom prst="straightConnector1">
              <a:avLst/>
            </a:prstGeom>
            <a:ln w="76200">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9" name="CasellaDiTesto 38">
              <a:extLst>
                <a:ext uri="{FF2B5EF4-FFF2-40B4-BE49-F238E27FC236}">
                  <a16:creationId xmlns:a16="http://schemas.microsoft.com/office/drawing/2014/main" id="{A0DA110D-8C26-4B35-B74C-FE99A66ECC32}"/>
                </a:ext>
              </a:extLst>
            </p:cNvPr>
            <p:cNvSpPr txBox="1"/>
            <p:nvPr/>
          </p:nvSpPr>
          <p:spPr>
            <a:xfrm>
              <a:off x="14039982" y="12298249"/>
              <a:ext cx="3163847" cy="1092509"/>
            </a:xfrm>
            <a:prstGeom prst="rect">
              <a:avLst/>
            </a:prstGeom>
            <a:noFill/>
            <a:ln>
              <a:noFill/>
            </a:ln>
          </p:spPr>
          <p:txBody>
            <a:bodyPr wrap="none" rtlCol="0">
              <a:spAutoFit/>
            </a:bodyPr>
            <a:lstStyle/>
            <a:p>
              <a:r>
                <a:rPr lang="it-IT" sz="7929" dirty="0">
                  <a:latin typeface="Arial" panose="020B0604020202020204" pitchFamily="34" charset="0"/>
                  <a:ea typeface="Verdana" panose="020B0604030504040204" pitchFamily="34" charset="0"/>
                  <a:cs typeface="Arial" panose="020B0604020202020204" pitchFamily="34" charset="0"/>
                </a:rPr>
                <a:t>84,1 cm</a:t>
              </a:r>
              <a:endParaRPr lang="en-US" sz="7929" dirty="0">
                <a:latin typeface="Arial" panose="020B0604020202020204" pitchFamily="34" charset="0"/>
                <a:ea typeface="Verdana" panose="020B0604030504040204" pitchFamily="34" charset="0"/>
                <a:cs typeface="Arial" panose="020B0604020202020204" pitchFamily="34" charset="0"/>
              </a:endParaRPr>
            </a:p>
          </p:txBody>
        </p:sp>
        <p:sp>
          <p:nvSpPr>
            <p:cNvPr id="40" name="CasellaDiTesto 39">
              <a:extLst>
                <a:ext uri="{FF2B5EF4-FFF2-40B4-BE49-F238E27FC236}">
                  <a16:creationId xmlns:a16="http://schemas.microsoft.com/office/drawing/2014/main" id="{9EB27BE8-B97C-48A0-8137-3A1306B004DC}"/>
                </a:ext>
              </a:extLst>
            </p:cNvPr>
            <p:cNvSpPr txBox="1"/>
            <p:nvPr/>
          </p:nvSpPr>
          <p:spPr>
            <a:xfrm>
              <a:off x="20929007" y="19555467"/>
              <a:ext cx="3572029" cy="1092509"/>
            </a:xfrm>
            <a:prstGeom prst="rect">
              <a:avLst/>
            </a:prstGeom>
            <a:noFill/>
            <a:ln>
              <a:noFill/>
            </a:ln>
          </p:spPr>
          <p:txBody>
            <a:bodyPr wrap="none" rtlCol="0">
              <a:spAutoFit/>
            </a:bodyPr>
            <a:lstStyle/>
            <a:p>
              <a:r>
                <a:rPr lang="it-IT" sz="7929" dirty="0">
                  <a:latin typeface="Arial" panose="020B0604020202020204" pitchFamily="34" charset="0"/>
                  <a:ea typeface="Verdana" panose="020B0604030504040204" pitchFamily="34" charset="0"/>
                  <a:cs typeface="Arial" panose="020B0604020202020204" pitchFamily="34" charset="0"/>
                </a:rPr>
                <a:t>118,9 cm</a:t>
              </a:r>
              <a:endParaRPr lang="en-US" sz="7929" dirty="0">
                <a:latin typeface="Arial" panose="020B0604020202020204" pitchFamily="34" charset="0"/>
                <a:ea typeface="Verdana" panose="020B0604030504040204" pitchFamily="34" charset="0"/>
                <a:cs typeface="Arial" panose="020B0604020202020204" pitchFamily="34" charset="0"/>
              </a:endParaRPr>
            </a:p>
          </p:txBody>
        </p:sp>
      </p:grpSp>
      <p:sp>
        <p:nvSpPr>
          <p:cNvPr id="43" name="CasellaDiTesto 42">
            <a:extLst>
              <a:ext uri="{FF2B5EF4-FFF2-40B4-BE49-F238E27FC236}">
                <a16:creationId xmlns:a16="http://schemas.microsoft.com/office/drawing/2014/main" id="{61F943A9-3F1D-48A5-8A28-F10DCF08543E}"/>
              </a:ext>
            </a:extLst>
          </p:cNvPr>
          <p:cNvSpPr txBox="1"/>
          <p:nvPr/>
        </p:nvSpPr>
        <p:spPr>
          <a:xfrm>
            <a:off x="469655" y="940529"/>
            <a:ext cx="18591308" cy="2286075"/>
          </a:xfrm>
          <a:prstGeom prst="rect">
            <a:avLst/>
          </a:prstGeom>
          <a:noFill/>
        </p:spPr>
        <p:txBody>
          <a:bodyPr wrap="none" rtlCol="0">
            <a:spAutoFit/>
          </a:bodyPr>
          <a:lstStyle/>
          <a:p>
            <a:pPr>
              <a:lnSpc>
                <a:spcPts val="8410"/>
              </a:lnSpc>
            </a:pPr>
            <a:r>
              <a:rPr lang="it-IT" sz="10572" spc="721" dirty="0">
                <a:latin typeface="Arial" panose="020B0604020202020204" pitchFamily="34" charset="0"/>
                <a:ea typeface="Verdana" panose="020B0604030504040204" pitchFamily="34" charset="0"/>
                <a:cs typeface="Arial" panose="020B0604020202020204" pitchFamily="34" charset="0"/>
              </a:rPr>
              <a:t>ICVSS POSTER SESSION</a:t>
            </a:r>
          </a:p>
          <a:p>
            <a:pPr>
              <a:lnSpc>
                <a:spcPts val="8410"/>
              </a:lnSpc>
            </a:pPr>
            <a:r>
              <a:rPr lang="it-IT" sz="10572" spc="721" dirty="0">
                <a:latin typeface="Arial" panose="020B0604020202020204" pitchFamily="34" charset="0"/>
                <a:ea typeface="Verdana" panose="020B0604030504040204" pitchFamily="34" charset="0"/>
                <a:cs typeface="Arial" panose="020B0604020202020204" pitchFamily="34" charset="0"/>
              </a:rPr>
              <a:t>POWERPOINT TEMPLATE</a:t>
            </a:r>
            <a:endParaRPr lang="en-US" sz="10572" spc="721" dirty="0">
              <a:latin typeface="Arial" panose="020B0604020202020204" pitchFamily="34" charset="0"/>
              <a:ea typeface="Verdana" panose="020B0604030504040204" pitchFamily="34" charset="0"/>
              <a:cs typeface="Arial" panose="020B0604020202020204" pitchFamily="34" charset="0"/>
            </a:endParaRPr>
          </a:p>
        </p:txBody>
      </p:sp>
      <p:sp>
        <p:nvSpPr>
          <p:cNvPr id="45" name="CasellaDiTesto 44">
            <a:extLst>
              <a:ext uri="{FF2B5EF4-FFF2-40B4-BE49-F238E27FC236}">
                <a16:creationId xmlns:a16="http://schemas.microsoft.com/office/drawing/2014/main" id="{D4E3B0F5-D3A3-4D0D-889D-1BFCD6FEF6BF}"/>
              </a:ext>
            </a:extLst>
          </p:cNvPr>
          <p:cNvSpPr txBox="1"/>
          <p:nvPr/>
        </p:nvSpPr>
        <p:spPr>
          <a:xfrm>
            <a:off x="601093" y="2898400"/>
            <a:ext cx="10376559" cy="1423467"/>
          </a:xfrm>
          <a:prstGeom prst="rect">
            <a:avLst/>
          </a:prstGeom>
          <a:noFill/>
        </p:spPr>
        <p:txBody>
          <a:bodyPr wrap="none" rtlCol="0">
            <a:spAutoFit/>
          </a:bodyPr>
          <a:lstStyle/>
          <a:p>
            <a:r>
              <a:rPr lang="it-IT" sz="4325" dirty="0">
                <a:latin typeface="Arial" panose="020B0604020202020204" pitchFamily="34" charset="0"/>
                <a:ea typeface="Verdana" panose="020B0604030504040204" pitchFamily="34" charset="0"/>
                <a:cs typeface="Arial" panose="020B0604020202020204" pitchFamily="34" charset="0"/>
              </a:rPr>
              <a:t>Surname1 N1., Surname2 N2., University</a:t>
            </a:r>
          </a:p>
          <a:p>
            <a:r>
              <a:rPr lang="it-IT" sz="4325" dirty="0">
                <a:latin typeface="Arial" panose="020B0604020202020204" pitchFamily="34" charset="0"/>
                <a:ea typeface="Verdana" panose="020B0604030504040204" pitchFamily="34" charset="0"/>
                <a:cs typeface="Arial" panose="020B0604020202020204" pitchFamily="34" charset="0"/>
              </a:rPr>
              <a:t>{Author1,Author2}@uni.edu</a:t>
            </a:r>
            <a:endParaRPr lang="en-US" sz="4325" dirty="0">
              <a:latin typeface="Arial" panose="020B0604020202020204" pitchFamily="34" charset="0"/>
              <a:ea typeface="Verdana" panose="020B0604030504040204" pitchFamily="34" charset="0"/>
              <a:cs typeface="Arial" panose="020B0604020202020204" pitchFamily="34" charset="0"/>
            </a:endParaRPr>
          </a:p>
        </p:txBody>
      </p:sp>
      <p:pic>
        <p:nvPicPr>
          <p:cNvPr id="41" name="Immagine 40">
            <a:extLst>
              <a:ext uri="{FF2B5EF4-FFF2-40B4-BE49-F238E27FC236}">
                <a16:creationId xmlns:a16="http://schemas.microsoft.com/office/drawing/2014/main" id="{91CDA6F0-BF77-44B1-88F0-491239CEC0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20194" y="443798"/>
            <a:ext cx="9229363" cy="3221743"/>
          </a:xfrm>
          <a:prstGeom prst="rect">
            <a:avLst/>
          </a:prstGeom>
        </p:spPr>
      </p:pic>
    </p:spTree>
    <p:extLst>
      <p:ext uri="{BB962C8B-B14F-4D97-AF65-F5344CB8AC3E}">
        <p14:creationId xmlns:p14="http://schemas.microsoft.com/office/powerpoint/2010/main" val="256888564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83</TotalTime>
  <Words>453</Words>
  <Application>Microsoft Office PowerPoint</Application>
  <PresentationFormat>Personalizzato</PresentationFormat>
  <Paragraphs>60</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Antonino Furnari</dc:creator>
  <cp:lastModifiedBy>FRANCESCO RAGUSA</cp:lastModifiedBy>
  <cp:revision>14</cp:revision>
  <cp:lastPrinted>2017-06-29T20:40:02Z</cp:lastPrinted>
  <dcterms:created xsi:type="dcterms:W3CDTF">2017-06-29T19:37:37Z</dcterms:created>
  <dcterms:modified xsi:type="dcterms:W3CDTF">2024-05-17T19:08:30Z</dcterms:modified>
</cp:coreProperties>
</file>